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7426313d-7107-4002-6488-8245df32cf7d}">
          <p14:sldIdLst>
            <p14:sldId id="256"/>
            <p14:sldId id="257"/>
            <p14:sldId id="258"/>
          </p14:sldIdLst>
        </p14:section>
        <p14:section name="Технология" id="{75a77087-bf17-f4c1-faa0-3a5c0c6bb079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Работа с нами" id="{031ea1f9-5fff-a957-af53-270b0305513f}">
          <p14:sldIdLst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Вольт Техно Клин чистит работающее электрооборудование диэлектрической жидкостью. Отключать оборудование и останавливать производство не нужно.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Загрязнения копятся годами. Перегрев, пробои и аварийные отключения обходятся предприятию намного дороже, чем профилактическая очистка.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C_CONTENT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-volttechclean-website/e3819b16-5af8-53b5-a9d9-903444794ac8/scratchpad/deck/img/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81728"/>
            <a:ext cx="768096" cy="24688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C_TITLE_ONLY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-volttechclean-website/e3819b16-5af8-53b5-a9d9-903444794ac8/scratchpad/deck/img/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81728"/>
            <a:ext cx="768096" cy="24688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2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TC_COVER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1325880"/>
            <a:ext cx="42976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2971800"/>
            <a:ext cx="39319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hyperlink" Target="tel:+79154958844" TargetMode="External"/><Relationship Id="rId6" Type="http://schemas.openxmlformats.org/officeDocument/2006/relationships/hyperlink" Target="mailto:info@volttechclean.ru" TargetMode="External"/><Relationship Id="rId8" Type="http://schemas.openxmlformats.org/officeDocument/2006/relationships/hyperlink" Target="https://volttechclean.ru" TargetMode="External"/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5" Type="http://schemas.openxmlformats.org/officeDocument/2006/relationships/image" Target="../media/image-14-4.png"/><Relationship Id="rId7" Type="http://schemas.openxmlformats.org/officeDocument/2006/relationships/image" Target="../media/image-14-5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 phot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0" y="0"/>
            <a:ext cx="4206240" cy="5143500"/>
          </a:xfrm>
          <a:prstGeom prst="rect">
            <a:avLst/>
          </a:prstGeom>
        </p:spPr>
      </p:pic>
      <p:pic>
        <p:nvPicPr>
          <p:cNvPr id="3" name="Logo" descr="/tmp/claude-0/-home-claude-volttechclean-website/e3819b16-5af8-53b5-a9d9-903444794ac8/scratchpad/deck/img/logo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1737360" cy="557784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1325880"/>
            <a:ext cx="4297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Очистка электрооборудования под напряжением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457200" y="297180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Диэлектрическая жидкость удаляет пыль и загрязнения без отключения оборудования и остановки производства</a:t>
            </a:r>
            <a:endParaRPr lang="en-US" sz="1400" dirty="0"/>
          </a:p>
        </p:txBody>
      </p:sp>
      <p:sp>
        <p:nvSpPr>
          <p:cNvPr id="6" name="Badge"/>
          <p:cNvSpPr/>
          <p:nvPr/>
        </p:nvSpPr>
        <p:spPr>
          <a:xfrm>
            <a:off x="457200" y="4343400"/>
            <a:ext cx="210312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3"/>
          <p:cNvSpPr txBox="1"/>
          <p:nvPr/>
        </p:nvSpPr>
        <p:spPr>
          <a:xfrm>
            <a:off x="457200" y="434340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Без отключения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01 / ПРОБЛЕМА</a:t>
            </a:r>
            <a:endParaRPr lang="en-US" sz="11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Пыль в щитах и КРУ ведёт к авариям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" y="1609344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07008" y="144475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Перегрев контактов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207008" y="173736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Слой пыли ухудшает теплоотвод, контакты и шины греются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57200" y="2487168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" y="2633472"/>
            <a:ext cx="274320" cy="2743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207008" y="2468880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Пробой изоляции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1207008" y="2761488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Токопроводящая пыль и влага создают пути утечки тока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57200" y="3511296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3657600"/>
            <a:ext cx="274320" cy="2743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207008" y="3493008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Внеплановые отключения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1207008" y="3785616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Авария останавливает производство и стоит дороже профилактики</a:t>
            </a:r>
            <a:endParaRPr lang="en-US" sz="1200" dirty="0"/>
          </a:p>
        </p:txBody>
      </p:sp>
      <p:pic>
        <p:nvPicPr>
          <p:cNvPr id="16" name="Dirty equipment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1463040"/>
            <a:ext cx="3931920" cy="269748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754880" y="422452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bg2"/>
                </a:solidFill>
              </a:rPr>
              <a:t>Иллюстрация: загрязнённые шины в распределительном щите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02 / КАК ЧИСТЯТ СЕЙЧАС</a:t>
            </a:r>
            <a:endParaRPr lang="en-US" sz="11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Обычная чистка требует остановки</a:t>
            </a:r>
            <a:endParaRPr lang="en-US" sz="2800" dirty="0"/>
          </a:p>
        </p:txBody>
      </p:sp>
      <p:sp>
        <p:nvSpPr>
          <p:cNvPr id="4" name="Card 1"/>
          <p:cNvSpPr/>
          <p:nvPr/>
        </p:nvSpPr>
        <p:spPr>
          <a:xfrm>
            <a:off x="457200" y="1463040"/>
            <a:ext cx="2596896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737360"/>
            <a:ext cx="384048" cy="38404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28600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Отключение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7004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Оборудование выводят из работы: наряд, переключения, согласования</a:t>
            </a:r>
            <a:endParaRPr lang="en-US" sz="1200" dirty="0"/>
          </a:p>
        </p:txBody>
      </p:sp>
      <p:sp>
        <p:nvSpPr>
          <p:cNvPr id="8" name="Card 2"/>
          <p:cNvSpPr/>
          <p:nvPr/>
        </p:nvSpPr>
        <p:spPr>
          <a:xfrm>
            <a:off x="3273552" y="1463040"/>
            <a:ext cx="2596896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872" y="1737360"/>
            <a:ext cx="384048" cy="38404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547872" y="228600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Простой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3547872" y="267004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Линия или цех стоят всё время, пока идёт чистка</a:t>
            </a:r>
            <a:endParaRPr lang="en-US" sz="1200" dirty="0"/>
          </a:p>
        </p:txBody>
      </p:sp>
      <p:sp>
        <p:nvSpPr>
          <p:cNvPr id="12" name="Card 3"/>
          <p:cNvSpPr/>
          <p:nvPr/>
        </p:nvSpPr>
        <p:spPr>
          <a:xfrm>
            <a:off x="6089904" y="1463040"/>
            <a:ext cx="2596896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24" y="1737360"/>
            <a:ext cx="384048" cy="38404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364224" y="228600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Разборка</a:t>
            </a:r>
            <a:endParaRPr lang="en-US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6364224" y="267004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Демонтаж, ручная чистка и сборка: долго и есть риск ошибок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457200" y="3730752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accent1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731520" y="3730752"/>
            <a:ext cx="7680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Поэтому чистку откладывают годами, пока не случится авария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ray phot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02336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480560" y="5486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03 / НАШЕ РЕШЕНИЕ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480560" y="841248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без отключения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480560" y="1737360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28800"/>
            <a:ext cx="182880" cy="1828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029200" y="170078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Диэлектрический состав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029200" y="199339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Не проводит ток, поэтому работаем на оборудовании под напряжением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4480560" y="2633472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24912"/>
            <a:ext cx="182880" cy="182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029200" y="2596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Без остановки процесса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5029200" y="2889504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Оборудование остаётся в штатном режиме, производство не стоит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4480560" y="3529584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1024"/>
            <a:ext cx="182880" cy="18288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029200" y="349300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Без разборки</a:t>
            </a:r>
            <a:endParaRPr lang="en-US" sz="1600" dirty="0"/>
          </a:p>
        </p:txBody>
      </p:sp>
      <p:sp>
        <p:nvSpPr>
          <p:cNvPr id="16" name="Text 10"/>
          <p:cNvSpPr txBox="1"/>
          <p:nvPr/>
        </p:nvSpPr>
        <p:spPr>
          <a:xfrm>
            <a:off x="5029200" y="3785616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Состав проникает в труднодоступные места, куда не достать руками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P-01 canister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0" y="0"/>
            <a:ext cx="402336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9260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04 / НАШ СОСТАВ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Диэлектрический состав TP-01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457200" y="1600200"/>
            <a:ext cx="2057400" cy="960120"/>
          </a:xfrm>
          <a:prstGeom prst="roundRect">
            <a:avLst>
              <a:gd name="adj" fmla="val 9524"/>
            </a:avLst>
          </a:prstGeom>
          <a:solidFill>
            <a:schemeClr val="tx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7099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TP-01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671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тип состава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2697480" y="1600200"/>
            <a:ext cx="2057400" cy="960120"/>
          </a:xfrm>
          <a:prstGeom prst="roundRect">
            <a:avLst>
              <a:gd name="adj" fmla="val 9524"/>
            </a:avLst>
          </a:prstGeom>
          <a:solidFill>
            <a:schemeClr val="tx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2880360" y="17099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20 л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2880360" y="21671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канистра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" y="2697480"/>
            <a:ext cx="2057400" cy="960120"/>
          </a:xfrm>
          <a:prstGeom prst="roundRect">
            <a:avLst>
              <a:gd name="adj" fmla="val 9524"/>
            </a:avLst>
          </a:prstGeom>
          <a:solidFill>
            <a:schemeClr val="tx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80720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3 года</a:t>
            </a:r>
            <a:endParaRPr lang="en-US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640080" y="32644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срок годности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2697480" y="2697480"/>
            <a:ext cx="2057400" cy="960120"/>
          </a:xfrm>
          <a:prstGeom prst="roundRect">
            <a:avLst>
              <a:gd name="adj" fmla="val 9524"/>
            </a:avLst>
          </a:prstGeom>
          <a:solidFill>
            <a:schemeClr val="tx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2880360" y="280720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Без остатка</a:t>
            </a:r>
            <a:endParaRPr lang="en-US" sz="2100" dirty="0"/>
          </a:p>
        </p:txBody>
      </p:sp>
      <p:sp>
        <p:nvSpPr>
          <p:cNvPr id="16" name="Text 13"/>
          <p:cNvSpPr txBox="1"/>
          <p:nvPr/>
        </p:nvSpPr>
        <p:spPr>
          <a:xfrm>
            <a:off x="2880360" y="32644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полностью испаряется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57200" y="384048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Для трансформаторов, распределительных шкафов, серверного оборудования и изоляторов под напряжением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457200" y="4389120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bg2"/>
                </a:solidFill>
              </a:rPr>
              <a:t>ТУ 20.41.44-001-73960191-2026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05 / КАК ЭТО РАБОТАЕТ</a:t>
            </a:r>
            <a:endParaRPr lang="en-US" sz="11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Три шага на работающем оборудовании</a:t>
            </a:r>
            <a:endParaRPr lang="en-US" sz="2800" dirty="0"/>
          </a:p>
        </p:txBody>
      </p:sp>
      <p:sp>
        <p:nvSpPr>
          <p:cNvPr id="4" name="Step 1"/>
          <p:cNvSpPr/>
          <p:nvPr/>
        </p:nvSpPr>
        <p:spPr>
          <a:xfrm>
            <a:off x="1234440" y="1508760"/>
            <a:ext cx="1097280" cy="109728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4480" y="1828800"/>
            <a:ext cx="457200" cy="4572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103120" y="146304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2103120" y="14630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7889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Нанесение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31546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Состав подаётся под давлением на загрязнённые поверхности</a:t>
            </a:r>
            <a:endParaRPr lang="en-US" sz="12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680" y="1920240"/>
            <a:ext cx="274320" cy="274320"/>
          </a:xfrm>
          <a:prstGeom prst="rect">
            <a:avLst/>
          </a:prstGeom>
        </p:spPr>
      </p:pic>
      <p:sp>
        <p:nvSpPr>
          <p:cNvPr id="11" name="Step 2"/>
          <p:cNvSpPr/>
          <p:nvPr/>
        </p:nvSpPr>
        <p:spPr>
          <a:xfrm>
            <a:off x="4206240" y="1508760"/>
            <a:ext cx="1097280" cy="109728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828800"/>
            <a:ext cx="457200" cy="45720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5074920" y="146304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9"/>
          <p:cNvSpPr txBox="1"/>
          <p:nvPr/>
        </p:nvSpPr>
        <p:spPr>
          <a:xfrm>
            <a:off x="5074920" y="14630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5" name="Text 10"/>
          <p:cNvSpPr txBox="1"/>
          <p:nvPr/>
        </p:nvSpPr>
        <p:spPr>
          <a:xfrm>
            <a:off x="3429000" y="27889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Растворение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3566160" y="31546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Жидкость смывает пыль и растворяет загрязнения</a:t>
            </a:r>
            <a:endParaRPr lang="en-US" sz="12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0" y="1920240"/>
            <a:ext cx="274320" cy="274320"/>
          </a:xfrm>
          <a:prstGeom prst="rect">
            <a:avLst/>
          </a:prstGeom>
        </p:spPr>
      </p:pic>
      <p:sp>
        <p:nvSpPr>
          <p:cNvPr id="18" name="Step 3"/>
          <p:cNvSpPr/>
          <p:nvPr/>
        </p:nvSpPr>
        <p:spPr>
          <a:xfrm>
            <a:off x="7178040" y="1508760"/>
            <a:ext cx="1097280" cy="109728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0" y="1828800"/>
            <a:ext cx="457200" cy="457200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8046720" y="146304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4"/>
          <p:cNvSpPr txBox="1"/>
          <p:nvPr/>
        </p:nvSpPr>
        <p:spPr>
          <a:xfrm>
            <a:off x="8046720" y="14630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22" name="Text 15"/>
          <p:cNvSpPr txBox="1"/>
          <p:nvPr/>
        </p:nvSpPr>
        <p:spPr>
          <a:xfrm>
            <a:off x="6400800" y="27889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Высыхание</a:t>
            </a:r>
            <a:endParaRPr lang="en-US" sz="1800" dirty="0"/>
          </a:p>
        </p:txBody>
      </p:sp>
      <p:sp>
        <p:nvSpPr>
          <p:cNvPr id="23" name="Text 16"/>
          <p:cNvSpPr txBox="1"/>
          <p:nvPr/>
        </p:nvSpPr>
        <p:spPr>
          <a:xfrm>
            <a:off x="6537960" y="31546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Состав испаряется, оборудование остаётся чистым и сухим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457200" y="3931920"/>
            <a:ext cx="8229600" cy="502920"/>
          </a:xfrm>
          <a:prstGeom prst="roundRect">
            <a:avLst>
              <a:gd name="adj" fmla="val 18182"/>
            </a:avLst>
          </a:prstGeom>
          <a:solidFill>
            <a:schemeClr val="tx2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041648"/>
            <a:ext cx="274320" cy="27432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097280" y="393192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Всё это время оборудование работает под напряжением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06 / БЕЗОПАСНОСТЬ</a:t>
            </a:r>
            <a:endParaRPr lang="en-US" sz="11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Безопасность на каждом этапе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2423160" cy="1325880"/>
          </a:xfrm>
          <a:prstGeom prst="roundRect">
            <a:avLst>
              <a:gd name="adj" fmla="val 6897"/>
            </a:avLst>
          </a:prstGeom>
          <a:solidFill>
            <a:schemeClr val="tx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645920"/>
            <a:ext cx="292608" cy="2926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60704" y="1627632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Допуск персонала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58368" y="2066544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Только обученные специалисты с допуском по электробезопасности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063240" y="1463040"/>
            <a:ext cx="2423160" cy="1325880"/>
          </a:xfrm>
          <a:prstGeom prst="roundRect">
            <a:avLst>
              <a:gd name="adj" fmla="val 6897"/>
            </a:avLst>
          </a:prstGeom>
          <a:solidFill>
            <a:schemeClr val="tx2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408" y="1645920"/>
            <a:ext cx="292608" cy="29260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666744" y="1627632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Наряд и регламент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3264408" y="2066544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Работаем по наряду-допуску и согласованной технологической карте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457200" y="2944368"/>
            <a:ext cx="2423160" cy="1325880"/>
          </a:xfrm>
          <a:prstGeom prst="roundRect">
            <a:avLst>
              <a:gd name="adj" fmla="val 6897"/>
            </a:avLst>
          </a:prstGeom>
          <a:solidFill>
            <a:schemeClr val="tx2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27248"/>
            <a:ext cx="292608" cy="29260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060704" y="3108960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Пробная обработка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658368" y="3547872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Проверяем совместимость состава на небольшом участке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3063240" y="2944368"/>
            <a:ext cx="2423160" cy="1325880"/>
          </a:xfrm>
          <a:prstGeom prst="roundRect">
            <a:avLst>
              <a:gd name="adj" fmla="val 6897"/>
            </a:avLst>
          </a:prstGeom>
          <a:solidFill>
            <a:schemeClr val="tx2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408" y="3127248"/>
            <a:ext cx="292608" cy="29260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3666744" y="3108960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Контроль параметров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3264408" y="3547872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Дистанция, давление и расход состава под контролем</a:t>
            </a:r>
            <a:endParaRPr lang="en-US" sz="1100" dirty="0"/>
          </a:p>
        </p:txBody>
      </p:sp>
      <p:pic>
        <p:nvPicPr>
          <p:cNvPr id="20" name="Safety phot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1463040"/>
            <a:ext cx="2926080" cy="280720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07 / ДО И ПОСЛЕ</a:t>
            </a:r>
            <a:endParaRPr lang="en-US" sz="11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Результат виден сразу</a:t>
            </a:r>
            <a:endParaRPr lang="en-US" sz="2800" dirty="0"/>
          </a:p>
        </p:txBody>
      </p:sp>
      <p:pic>
        <p:nvPicPr>
          <p:cNvPr id="4" name="ДО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4023360" cy="2606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" y="164592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64592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ДО</a:t>
            </a:r>
            <a:endParaRPr lang="en-US" sz="1200" dirty="0"/>
          </a:p>
        </p:txBody>
      </p:sp>
      <p:pic>
        <p:nvPicPr>
          <p:cNvPr id="7" name="ПОСЛЕ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463040"/>
            <a:ext cx="4023360" cy="2606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846320" y="164592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4846320" y="164592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ПОСЛЕ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457200" y="41605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bg2"/>
                </a:solidFill>
              </a:rPr>
              <a:t>Пример применения технологии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08 / РЕЗУЛЬТАТЫ</a:t>
            </a:r>
            <a:endParaRPr lang="en-US" sz="11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Что даёт регулярная очистка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2596896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82880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−50–60%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7432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отказов оборудования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273552" y="1554480"/>
            <a:ext cx="2596896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502152" y="182880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−10–15%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3502152" y="27432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температура нагрева узлов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089904" y="1554480"/>
            <a:ext cx="2596896" cy="2103120"/>
          </a:xfrm>
          <a:prstGeom prst="roundRect">
            <a:avLst>
              <a:gd name="adj" fmla="val 5217"/>
            </a:avLst>
          </a:prstGeom>
          <a:solidFill>
            <a:schemeClr val="accent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318504" y="182880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0 часов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6318504" y="27432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простоя на время очистки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39319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bg2"/>
                </a:solidFill>
              </a:rPr>
              <a:t>По данным применения технологии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09 / ГДЕ ПРИМЕНЯЕМ</a:t>
            </a:r>
            <a:endParaRPr lang="en-US" sz="11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Любое оборудование под напряжением</a:t>
            </a:r>
            <a:endParaRPr lang="en-US" sz="2800" dirty="0"/>
          </a:p>
        </p:txBody>
      </p:sp>
      <p:pic>
        <p:nvPicPr>
          <p:cNvPr id="4" name="Подстанции и ОРУ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1517904" cy="25146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406908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Подстанции и ОРУ</a:t>
            </a:r>
            <a:endParaRPr lang="en-US" sz="1300" dirty="0"/>
          </a:p>
        </p:txBody>
      </p:sp>
      <p:pic>
        <p:nvPicPr>
          <p:cNvPr id="6" name="Щиты и КРУ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124" y="1463040"/>
            <a:ext cx="1517904" cy="25146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135124" y="406908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Щиты и КРУ</a:t>
            </a:r>
            <a:endParaRPr lang="en-US" sz="1300" dirty="0"/>
          </a:p>
        </p:txBody>
      </p:sp>
      <p:pic>
        <p:nvPicPr>
          <p:cNvPr id="8" name="Производство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048" y="1463040"/>
            <a:ext cx="1517904" cy="25146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3813048" y="406908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Производство</a:t>
            </a:r>
            <a:endParaRPr lang="en-US" sz="1300" dirty="0"/>
          </a:p>
        </p:txBody>
      </p:sp>
      <p:pic>
        <p:nvPicPr>
          <p:cNvPr id="10" name="ЦОД и серверные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972" y="1463040"/>
            <a:ext cx="1517904" cy="25146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5490972" y="406908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ЦОД и серверные</a:t>
            </a:r>
            <a:endParaRPr lang="en-US" sz="1300" dirty="0"/>
          </a:p>
        </p:txBody>
      </p:sp>
      <p:pic>
        <p:nvPicPr>
          <p:cNvPr id="12" name="Транспорт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8896" y="1463040"/>
            <a:ext cx="1517904" cy="2514600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7168896" y="406908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Транспорт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ip switchboard phot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0" y="0"/>
            <a:ext cx="402336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03520" y="4754880"/>
            <a:ext cx="2377440" cy="228600"/>
          </a:xfrm>
          <a:prstGeom prst="rect">
            <a:avLst/>
          </a:prstGeom>
          <a:solidFill>
            <a:schemeClr val="tx1">
              <a:alpha val="65000"/>
            </a:scheme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chemeClr val="bg1"/>
                </a:solidFill>
              </a:rPr>
              <a:t>Пример применения технологии на судне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29260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10 / МОРСКАЯ СОЛЬ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566928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Очистка от морской соли и солевых отложений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141732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Соль из морского воздуха оседает на изоляции и контактах, а с влагой превращается в токопроводящую плёнку. Мы смываем солевой налёт прямо на работающем оборудовании.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457200" y="2359152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" y="2436876"/>
            <a:ext cx="155448" cy="15544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96112" y="2359152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Токи утечки и перекрытия изоляции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457200" y="2752344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" y="2830068"/>
            <a:ext cx="155448" cy="1554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96112" y="2752344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Коррозия контактов, клемм и шин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457200" y="3145536"/>
            <a:ext cx="310896" cy="31089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24" y="3223260"/>
            <a:ext cx="155448" cy="155448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96112" y="3145536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Перегрев узлов и внезапные отказы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457200" y="3566160"/>
            <a:ext cx="4389120" cy="932688"/>
          </a:xfrm>
          <a:prstGeom prst="roundRect">
            <a:avLst>
              <a:gd name="adj" fmla="val 9804"/>
            </a:avLst>
          </a:prstGeom>
          <a:solidFill>
            <a:schemeClr val="tx2"/>
          </a:solidFill>
          <a:ln/>
        </p:spPr>
      </p:sp>
      <p:sp>
        <p:nvSpPr>
          <p:cNvPr id="17" name="Text 11"/>
          <p:cNvSpPr txBox="1"/>
          <p:nvPr/>
        </p:nvSpPr>
        <p:spPr>
          <a:xfrm>
            <a:off x="640080" y="365760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ГДЕ ЭТО ВАЖНО</a:t>
            </a:r>
            <a:endParaRPr lang="en-US" sz="1000" dirty="0"/>
          </a:p>
        </p:txBody>
      </p:sp>
      <p:sp>
        <p:nvSpPr>
          <p:cNvPr id="18" name="Text 12"/>
          <p:cNvSpPr txBox="1"/>
          <p:nvPr/>
        </p:nvSpPr>
        <p:spPr>
          <a:xfrm>
            <a:off x="640080" y="390448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chemeClr val="bg1"/>
                </a:solidFill>
              </a:rPr>
              <a:t>Суда: ГРЩ, генераторы, электродвигатели</a:t>
            </a: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chemeClr val="bg1"/>
                </a:solidFill>
              </a:rPr>
              <a:t>Порты, прибрежные подстанции и ОРУ</a:t>
            </a: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chemeClr val="bg1"/>
                </a:solidFill>
              </a:rPr>
              <a:t>Морские платформы и опреснительные установки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11 / КАК МЫ РАБОТАЕМ</a:t>
            </a:r>
            <a:endParaRPr lang="en-US" sz="11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Пять шагов от заявки до отчёта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04088" y="1892808"/>
            <a:ext cx="658368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645920"/>
            <a:ext cx="493776" cy="49377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64592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377440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Обследование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9718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Осмотр оборудования, оценка загрязнений и условий работ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103120" y="1645920"/>
            <a:ext cx="493776" cy="49377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103120" y="164592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02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2103120" y="2377440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Регламент и допуски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103120" y="29718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Согласование с правилами электробезопасности предприятия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749040" y="1645920"/>
            <a:ext cx="493776" cy="49377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749040" y="164592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749040" y="2377440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Пробная обработка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3749040" y="29718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Проверка состава на небольшом участке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394960" y="1645920"/>
            <a:ext cx="493776" cy="493776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394960" y="164592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394960" y="2377440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Очистка под напряжением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394960" y="29718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Работа по технологической карте с контролем параметров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040880" y="1645920"/>
            <a:ext cx="493776" cy="49377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040880" y="164592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05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7040880" y="2377440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Отчёт «до / после»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7040880" y="29718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Замеры, фотоотчёт и рекомендации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eam phot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0" y="0"/>
            <a:ext cx="402336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9260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12 / ПОЧЕМУ МЫ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Чистим так, чтобы вы не заметили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457200" y="164592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1764792"/>
            <a:ext cx="219456" cy="21945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078992" y="1627632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Без остановки производства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78992" y="188366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Работаем на включённом оборудовании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457200" y="2359152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2478024"/>
            <a:ext cx="219456" cy="21945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078992" y="2340864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Безопасно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1078992" y="2596896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Регламент, допуски и обученный персонал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457200" y="3072384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" y="3191256"/>
            <a:ext cx="219456" cy="21945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078992" y="3054096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Результат фиксируем</a:t>
            </a:r>
            <a:endParaRPr lang="en-US" sz="1400" dirty="0"/>
          </a:p>
        </p:txBody>
      </p:sp>
      <p:sp>
        <p:nvSpPr>
          <p:cNvPr id="16" name="Text 10"/>
          <p:cNvSpPr txBox="1"/>
          <p:nvPr/>
        </p:nvSpPr>
        <p:spPr>
          <a:xfrm>
            <a:off x="1078992" y="3310128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Замеры и фотоотчёт до и после</a:t>
            </a:r>
            <a:endParaRPr lang="en-US" sz="1200" dirty="0"/>
          </a:p>
        </p:txBody>
      </p:sp>
      <p:sp>
        <p:nvSpPr>
          <p:cNvPr id="17" name="Shape 11"/>
          <p:cNvSpPr/>
          <p:nvPr/>
        </p:nvSpPr>
        <p:spPr>
          <a:xfrm>
            <a:off x="457200" y="3785616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" y="3904488"/>
            <a:ext cx="219456" cy="219456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078992" y="3767328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Под ключ</a:t>
            </a:r>
            <a:endParaRPr lang="en-US" sz="1400" dirty="0"/>
          </a:p>
        </p:txBody>
      </p:sp>
      <p:sp>
        <p:nvSpPr>
          <p:cNvPr id="20" name="Text 13"/>
          <p:cNvSpPr txBox="1"/>
          <p:nvPr/>
        </p:nvSpPr>
        <p:spPr>
          <a:xfrm>
            <a:off x="1078992" y="4023360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От обследования до итогового отчёта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81728"/>
            <a:ext cx="45720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act phot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0" y="0"/>
            <a:ext cx="4206240" cy="5143500"/>
          </a:xfrm>
          <a:prstGeom prst="rect">
            <a:avLst/>
          </a:prstGeom>
        </p:spPr>
      </p:pic>
      <p:pic>
        <p:nvPicPr>
          <p:cNvPr id="3" name="Logo" descr="/tmp/claude-0/-home-claude-volttechclean-website/e3819b16-5af8-53b5-a9d9-903444794ac8/scratchpad/deck/img/logo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1737360" cy="557784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1325880"/>
            <a:ext cx="4297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Обсудим ваш объект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457200" y="297180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Проведём обследование и предложим план очистки без остановки производства</a:t>
            </a:r>
            <a:endParaRPr lang="en-US" sz="14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86200"/>
            <a:ext cx="219456" cy="219456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804672" y="384048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u="sng" dirty="0">
                <a:solidFill>
                  <a:schemeClr val="bg1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+7 915 495-88-44</a:t>
            </a:r>
            <a:endParaRPr lang="en-US" sz="14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251960"/>
            <a:ext cx="219456" cy="219456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804672" y="420624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u="sng" dirty="0">
                <a:solidFill>
                  <a:schemeClr val="bg1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info@volttechclean.ru</a:t>
            </a:r>
            <a:endParaRPr lang="en-US" sz="14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4617720"/>
            <a:ext cx="219456" cy="219456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804672" y="457200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u="sng" dirty="0">
                <a:solidFill>
                  <a:schemeClr val="bg1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volttechclean.ru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oltTechClean">
  <a:themeElements>
    <a:clrScheme name="VoltTechClean">
      <a:dk1>
        <a:srgbClr val="0B1A2E"/>
      </a:dk1>
      <a:lt1>
        <a:srgbClr val="FFFFFF"/>
      </a:lt1>
      <a:dk2>
        <a:srgbClr val="13294A"/>
      </a:dk2>
      <a:lt2>
        <a:srgbClr val="A9BCD3"/>
      </a:lt2>
      <a:accent1>
        <a:srgbClr val="FF6A00"/>
      </a:accent1>
      <a:accent2>
        <a:srgbClr val="003E7E"/>
      </a:accent2>
      <a:accent3>
        <a:srgbClr val="2F6DB5"/>
      </a:accent3>
      <a:accent4>
        <a:srgbClr val="5B7A9F"/>
      </a:accent4>
      <a:accent5>
        <a:srgbClr val="FFB27A"/>
      </a:accent5>
      <a:accent6>
        <a:srgbClr val="7FA3CC"/>
      </a:accent6>
      <a:hlink>
        <a:srgbClr val="FF6A00"/>
      </a:hlink>
      <a:folHlink>
        <a:srgbClr val="FFB27A"/>
      </a:folHlink>
    </a:clrScheme>
    <a:fontScheme name="VoltTechClean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Вольт Техно Клин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VoltTechClean — очистка электрооборудования под напряжением</dc:title>
  <dc:subject>PptxGenJS Presentation</dc:subject>
  <dc:creator>PptxGenJS</dc:creator>
  <cp:lastModifiedBy>PptxGenJS</cp:lastModifiedBy>
  <cp:revision>1</cp:revision>
  <dcterms:created xsi:type="dcterms:W3CDTF">2026-10-15T09:32:17Z</dcterms:created>
  <dcterms:modified xsi:type="dcterms:W3CDTF">2026-10-15T09:32:17Z</dcterms:modified>
</cp:coreProperties>
</file>